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4" r:id="rId6"/>
    <p:sldId id="261" r:id="rId7"/>
    <p:sldId id="262" r:id="rId8"/>
    <p:sldId id="263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eLibster\Documents\Work_Fe_research\160401_Libby_Meteorites_Summary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00143588489485"/>
          <c:y val="4.7536835814725162E-2"/>
          <c:w val="0.8561705688600636"/>
          <c:h val="0.92535576066759206"/>
        </c:manualLayout>
      </c:layout>
      <c:scatterChart>
        <c:scatterStyle val="lineMarker"/>
        <c:varyColors val="0"/>
        <c:ser>
          <c:idx val="0"/>
          <c:order val="0"/>
          <c:tx>
            <c:v>a1</c:v>
          </c:tx>
          <c:spPr>
            <a:ln w="28575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chemeClr val="accent2">
                  <a:lumMod val="75000"/>
                </a:schemeClr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5.000000000000001E-2"/>
            <c:spPr>
              <a:noFill/>
              <a:ln w="1587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Sheet1!$A$1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Sheet1!$B$1</c:f>
              <c:numCache>
                <c:formatCode>0.00</c:formatCode>
                <c:ptCount val="1"/>
                <c:pt idx="0">
                  <c:v>7.6189943774007673E-3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7F8-4DFC-B6B0-685606DFC3F5}"/>
            </c:ext>
          </c:extLst>
        </c:ser>
        <c:ser>
          <c:idx val="1"/>
          <c:order val="1"/>
          <c:tx>
            <c:v>a2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chemeClr val="accent2">
                  <a:lumMod val="75000"/>
                </a:schemeClr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4.0000000000000008E-2"/>
            <c:spPr>
              <a:noFill/>
              <a:ln w="1587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Sheet1!$A$2</c:f>
              <c:numCache>
                <c:formatCode>General</c:formatCode>
                <c:ptCount val="1"/>
                <c:pt idx="0">
                  <c:v>2</c:v>
                </c:pt>
              </c:numCache>
            </c:numRef>
          </c:xVal>
          <c:yVal>
            <c:numRef>
              <c:f>Sheet1!$B$2</c:f>
              <c:numCache>
                <c:formatCode>0.00</c:formatCode>
                <c:ptCount val="1"/>
                <c:pt idx="0">
                  <c:v>4.6404908547881263E-2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7F8-4DFC-B6B0-685606DFC3F5}"/>
            </c:ext>
          </c:extLst>
        </c:ser>
        <c:ser>
          <c:idx val="2"/>
          <c:order val="2"/>
          <c:tx>
            <c:v>a3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chemeClr val="accent2">
                  <a:lumMod val="75000"/>
                </a:schemeClr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2.0000000000000004E-2"/>
            <c:spPr>
              <a:noFill/>
              <a:ln w="1587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Sheet1!$A$3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Sheet1!$B$3</c:f>
              <c:numCache>
                <c:formatCode>0.00</c:formatCode>
                <c:ptCount val="1"/>
                <c:pt idx="0">
                  <c:v>9.7029172725138224E-3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7F8-4DFC-B6B0-685606DFC3F5}"/>
            </c:ext>
          </c:extLst>
        </c:ser>
        <c:ser>
          <c:idx val="3"/>
          <c:order val="3"/>
          <c:tx>
            <c:v>a4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lumMod val="65000"/>
                </a:schemeClr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0.10200000000000001"/>
            <c:spPr>
              <a:noFill/>
              <a:ln w="15875" cap="flat" cmpd="sng" algn="ctr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</c:errBars>
          <c:xVal>
            <c:numRef>
              <c:f>Sheet1!$A$4</c:f>
              <c:numCache>
                <c:formatCode>General</c:formatCode>
                <c:ptCount val="1"/>
                <c:pt idx="0">
                  <c:v>4</c:v>
                </c:pt>
              </c:numCache>
            </c:numRef>
          </c:xVal>
          <c:yVal>
            <c:numRef>
              <c:f>Sheet1!$B$4</c:f>
              <c:numCache>
                <c:formatCode>General</c:formatCode>
                <c:ptCount val="1"/>
                <c:pt idx="0">
                  <c:v>0.03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7F8-4DFC-B6B0-685606DFC3F5}"/>
            </c:ext>
          </c:extLst>
        </c:ser>
        <c:ser>
          <c:idx val="4"/>
          <c:order val="4"/>
          <c:tx>
            <c:v>a5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lumMod val="65000"/>
                </a:schemeClr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Sheet1!$A$5</c:f>
              <c:numCache>
                <c:formatCode>General</c:formatCode>
                <c:ptCount val="1"/>
                <c:pt idx="0">
                  <c:v>5</c:v>
                </c:pt>
              </c:numCache>
            </c:numRef>
          </c:xVal>
          <c:yVal>
            <c:numRef>
              <c:f>Sheet1!$B$5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7F8-4DFC-B6B0-685606DFC3F5}"/>
            </c:ext>
          </c:extLst>
        </c:ser>
        <c:ser>
          <c:idx val="5"/>
          <c:order val="5"/>
          <c:tx>
            <c:v>a6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lumMod val="65000"/>
                </a:schemeClr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1.2000000000000002E-2"/>
            <c:spPr>
              <a:noFill/>
              <a:ln w="15875" cap="flat" cmpd="sng" algn="ctr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</c:errBars>
          <c:xVal>
            <c:numRef>
              <c:f>Sheet1!$A$6</c:f>
              <c:numCache>
                <c:formatCode>General</c:formatCode>
                <c:ptCount val="1"/>
                <c:pt idx="0">
                  <c:v>6</c:v>
                </c:pt>
              </c:numCache>
            </c:numRef>
          </c:xVal>
          <c:yVal>
            <c:numRef>
              <c:f>Sheet1!$B$6</c:f>
              <c:numCache>
                <c:formatCode>General</c:formatCode>
                <c:ptCount val="1"/>
                <c:pt idx="0">
                  <c:v>-7.0000000000000001E-3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7F8-4DFC-B6B0-685606DFC3F5}"/>
            </c:ext>
          </c:extLst>
        </c:ser>
        <c:ser>
          <c:idx val="6"/>
          <c:order val="6"/>
          <c:tx>
            <c:v>a7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lumMod val="65000"/>
                </a:schemeClr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6.0000000000000012E-2"/>
            <c:spPr>
              <a:noFill/>
              <a:ln w="15875" cap="flat" cmpd="sng" algn="ctr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</c:errBars>
          <c:xVal>
            <c:numRef>
              <c:f>Sheet1!$A$7</c:f>
              <c:numCache>
                <c:formatCode>General</c:formatCode>
                <c:ptCount val="1"/>
                <c:pt idx="0">
                  <c:v>7</c:v>
                </c:pt>
              </c:numCache>
            </c:numRef>
          </c:xVal>
          <c:yVal>
            <c:numRef>
              <c:f>Sheet1!$B$7</c:f>
              <c:numCache>
                <c:formatCode>General</c:formatCode>
                <c:ptCount val="1"/>
                <c:pt idx="0">
                  <c:v>-0.04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B7F8-4DFC-B6B0-685606DFC3F5}"/>
            </c:ext>
          </c:extLst>
        </c:ser>
        <c:ser>
          <c:idx val="7"/>
          <c:order val="7"/>
          <c:tx>
            <c:v>b1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5.000000000000001E-2"/>
            <c:spPr>
              <a:noFill/>
              <a:ln w="1587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Sheet1!$A$8</c:f>
              <c:numCache>
                <c:formatCode>General</c:formatCode>
                <c:ptCount val="1"/>
                <c:pt idx="0">
                  <c:v>8</c:v>
                </c:pt>
              </c:numCache>
            </c:numRef>
          </c:xVal>
          <c:yVal>
            <c:numRef>
              <c:f>Sheet1!$B$8</c:f>
              <c:numCache>
                <c:formatCode>0.00</c:formatCode>
                <c:ptCount val="1"/>
                <c:pt idx="0">
                  <c:v>0.17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B7F8-4DFC-B6B0-685606DFC3F5}"/>
            </c:ext>
          </c:extLst>
        </c:ser>
        <c:ser>
          <c:idx val="8"/>
          <c:order val="8"/>
          <c:tx>
            <c:v>b2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3.0000000000000006E-2"/>
            <c:spPr>
              <a:noFill/>
              <a:ln w="1587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Sheet1!$A$9</c:f>
              <c:numCache>
                <c:formatCode>General</c:formatCode>
                <c:ptCount val="1"/>
                <c:pt idx="0">
                  <c:v>9</c:v>
                </c:pt>
              </c:numCache>
            </c:numRef>
          </c:xVal>
          <c:yVal>
            <c:numRef>
              <c:f>Sheet1!$B$9</c:f>
              <c:numCache>
                <c:formatCode>0.00</c:formatCode>
                <c:ptCount val="1"/>
                <c:pt idx="0">
                  <c:v>0.14590152229350117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B7F8-4DFC-B6B0-685606DFC3F5}"/>
            </c:ext>
          </c:extLst>
        </c:ser>
        <c:ser>
          <c:idx val="9"/>
          <c:order val="9"/>
          <c:tx>
            <c:v>b3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4.0000000000000008E-2"/>
            <c:spPr>
              <a:noFill/>
              <a:ln w="1587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Sheet1!$A$10</c:f>
              <c:numCache>
                <c:formatCode>General</c:formatCode>
                <c:ptCount val="1"/>
                <c:pt idx="0">
                  <c:v>10</c:v>
                </c:pt>
              </c:numCache>
            </c:numRef>
          </c:xVal>
          <c:yVal>
            <c:numRef>
              <c:f>Sheet1!$B$10</c:f>
              <c:numCache>
                <c:formatCode>0.00</c:formatCode>
                <c:ptCount val="1"/>
                <c:pt idx="0">
                  <c:v>0.12369732983255055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B7F8-4DFC-B6B0-685606DFC3F5}"/>
            </c:ext>
          </c:extLst>
        </c:ser>
        <c:ser>
          <c:idx val="10"/>
          <c:order val="10"/>
          <c:tx>
            <c:v>b4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lumMod val="65000"/>
                </a:schemeClr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5.5000000000000007E-2"/>
            <c:spPr>
              <a:noFill/>
              <a:ln w="15875" cap="flat" cmpd="sng" algn="ctr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</c:errBars>
          <c:xVal>
            <c:numRef>
              <c:f>Sheet1!$A$11</c:f>
              <c:numCache>
                <c:formatCode>General</c:formatCode>
                <c:ptCount val="1"/>
                <c:pt idx="0">
                  <c:v>11</c:v>
                </c:pt>
              </c:numCache>
            </c:numRef>
          </c:xVal>
          <c:yVal>
            <c:numRef>
              <c:f>Sheet1!$B$11</c:f>
              <c:numCache>
                <c:formatCode>General</c:formatCode>
                <c:ptCount val="1"/>
                <c:pt idx="0">
                  <c:v>5.3999999999999999E-2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B7F8-4DFC-B6B0-685606DFC3F5}"/>
            </c:ext>
          </c:extLst>
        </c:ser>
        <c:ser>
          <c:idx val="11"/>
          <c:order val="11"/>
          <c:tx>
            <c:v>b5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lumMod val="65000"/>
                </a:schemeClr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0.126"/>
            <c:spPr>
              <a:noFill/>
              <a:ln w="15875" cap="flat" cmpd="sng" algn="ctr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</c:errBars>
          <c:xVal>
            <c:numRef>
              <c:f>Sheet1!$A$12</c:f>
              <c:numCache>
                <c:formatCode>General</c:formatCode>
                <c:ptCount val="1"/>
                <c:pt idx="0">
                  <c:v>12</c:v>
                </c:pt>
              </c:numCache>
            </c:numRef>
          </c:xVal>
          <c:yVal>
            <c:numRef>
              <c:f>Sheet1!$B$12</c:f>
              <c:numCache>
                <c:formatCode>General</c:formatCode>
                <c:ptCount val="1"/>
                <c:pt idx="0">
                  <c:v>7.9000000000000001E-2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B7F8-4DFC-B6B0-685606DFC3F5}"/>
            </c:ext>
          </c:extLst>
        </c:ser>
        <c:ser>
          <c:idx val="12"/>
          <c:order val="12"/>
          <c:tx>
            <c:v>b6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lumMod val="65000"/>
                </a:schemeClr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4.0000000000000008E-2"/>
            <c:spPr>
              <a:noFill/>
              <a:ln w="15875" cap="flat" cmpd="sng" algn="ctr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</c:errBars>
          <c:xVal>
            <c:numRef>
              <c:f>Sheet1!$A$13</c:f>
              <c:numCache>
                <c:formatCode>General</c:formatCode>
                <c:ptCount val="1"/>
                <c:pt idx="0">
                  <c:v>13</c:v>
                </c:pt>
              </c:numCache>
            </c:numRef>
          </c:xVal>
          <c:yVal>
            <c:numRef>
              <c:f>Sheet1!$B$13</c:f>
              <c:numCache>
                <c:formatCode>General</c:formatCode>
                <c:ptCount val="1"/>
                <c:pt idx="0">
                  <c:v>0.12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B7F8-4DFC-B6B0-685606DFC3F5}"/>
            </c:ext>
          </c:extLst>
        </c:ser>
        <c:ser>
          <c:idx val="13"/>
          <c:order val="13"/>
          <c:tx>
            <c:v>b7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lumMod val="65000"/>
                </a:schemeClr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2.5000000000000005E-2"/>
            <c:spPr>
              <a:noFill/>
              <a:ln w="15875" cap="flat" cmpd="sng" algn="ctr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</c:errBars>
          <c:xVal>
            <c:numRef>
              <c:f>Sheet1!$A$14</c:f>
              <c:numCache>
                <c:formatCode>General</c:formatCode>
                <c:ptCount val="1"/>
                <c:pt idx="0">
                  <c:v>14</c:v>
                </c:pt>
              </c:numCache>
            </c:numRef>
          </c:xVal>
          <c:yVal>
            <c:numRef>
              <c:f>Sheet1!$B$14</c:f>
              <c:numCache>
                <c:formatCode>General</c:formatCode>
                <c:ptCount val="1"/>
                <c:pt idx="0">
                  <c:v>9.0999999999999998E-2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B7F8-4DFC-B6B0-685606DFC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2916008"/>
        <c:axId val="462916992"/>
      </c:scatterChart>
      <c:valAx>
        <c:axId val="462916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2916992"/>
        <c:crosses val="autoZero"/>
        <c:crossBetween val="midCat"/>
      </c:valAx>
      <c:valAx>
        <c:axId val="4629169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2400" b="0" i="0" u="none" strike="noStrike" baseline="0" dirty="0">
                    <a:solidFill>
                      <a:sysClr val="windowText" lastClr="000000"/>
                    </a:solidFill>
                    <a:effectLst/>
                  </a:rPr>
                  <a:t>δ</a:t>
                </a:r>
                <a:r>
                  <a:rPr lang="el-GR" sz="2400" b="0" i="0" u="none" strike="noStrike" baseline="30000" dirty="0">
                    <a:solidFill>
                      <a:sysClr val="windowText" lastClr="000000"/>
                    </a:solidFill>
                    <a:effectLst/>
                  </a:rPr>
                  <a:t>5</a:t>
                </a:r>
                <a:r>
                  <a:rPr lang="en-US" sz="2400" b="0" i="0" u="none" strike="noStrike" baseline="30000" dirty="0">
                    <a:solidFill>
                      <a:sysClr val="windowText" lastClr="000000"/>
                    </a:solidFill>
                    <a:effectLst/>
                  </a:rPr>
                  <a:t>6</a:t>
                </a:r>
                <a:r>
                  <a:rPr lang="el-GR" sz="2400" b="0" i="0" u="none" strike="noStrike" baseline="30000" dirty="0">
                    <a:solidFill>
                      <a:sysClr val="windowText" lastClr="000000"/>
                    </a:solidFill>
                    <a:effectLst/>
                  </a:rPr>
                  <a:t>/54</a:t>
                </a:r>
                <a:r>
                  <a:rPr lang="en-US" sz="2400" b="0" i="0" u="none" strike="noStrike" baseline="0" dirty="0">
                    <a:solidFill>
                      <a:sysClr val="windowText" lastClr="000000"/>
                    </a:solidFill>
                    <a:effectLst/>
                  </a:rPr>
                  <a:t>Fe</a:t>
                </a:r>
                <a:endParaRPr lang="en-US" sz="2400" baseline="0" dirty="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916008"/>
        <c:crosses val="autoZero"/>
        <c:crossBetween val="midCat"/>
      </c:valAx>
      <c:spPr>
        <a:noFill/>
        <a:ln w="25400">
          <a:solidFill>
            <a:schemeClr val="bg2">
              <a:lumMod val="9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>
                <a:solidFill>
                  <a:schemeClr val="tx1"/>
                </a:solidFill>
              </a:rPr>
              <a:t>Results</a:t>
            </a:r>
          </a:p>
        </c:rich>
      </c:tx>
      <c:layout>
        <c:manualLayout>
          <c:xMode val="edge"/>
          <c:yMode val="edge"/>
          <c:x val="0.42687658657187022"/>
          <c:y val="3.14705513386599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34420277865757"/>
          <c:y val="0.16886986338497373"/>
          <c:w val="0.79049706676247156"/>
          <c:h val="0.68086011247005118"/>
        </c:manualLayout>
      </c:layout>
      <c:scatterChart>
        <c:scatterStyle val="lineMarker"/>
        <c:varyColors val="0"/>
        <c:ser>
          <c:idx val="1"/>
          <c:order val="0"/>
          <c:tx>
            <c:v>NWA 2999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1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x"/>
            <c:errBarType val="both"/>
            <c:errValType val="fixedVal"/>
            <c:noEndCap val="0"/>
            <c:val val="5.000000000000001E-2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fixedVal"/>
            <c:noEndCap val="0"/>
            <c:val val="8.0000000000000016E-2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'DATA for PP'!$C$5</c:f>
              <c:numCache>
                <c:formatCode>0.00</c:formatCode>
                <c:ptCount val="1"/>
                <c:pt idx="0">
                  <c:v>0.11741218788807739</c:v>
                </c:pt>
              </c:numCache>
            </c:numRef>
          </c:xVal>
          <c:yVal>
            <c:numRef>
              <c:f>'DATA for PP'!$E$5</c:f>
              <c:numCache>
                <c:formatCode>0.00</c:formatCode>
                <c:ptCount val="1"/>
                <c:pt idx="0">
                  <c:v>0.15766788333149151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E44-432D-932F-EC175588324A}"/>
            </c:ext>
          </c:extLst>
        </c:ser>
        <c:ser>
          <c:idx val="2"/>
          <c:order val="1"/>
          <c:tx>
            <c:v>NWA 4590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1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x"/>
            <c:errBarType val="both"/>
            <c:errValType val="fixedVal"/>
            <c:noEndCap val="0"/>
            <c:val val="5.000000000000001E-2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fixedVal"/>
            <c:noEndCap val="0"/>
            <c:val val="8.0000000000000016E-2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'DATA for PP'!$C$6</c:f>
              <c:numCache>
                <c:formatCode>0.00</c:formatCode>
                <c:ptCount val="1"/>
                <c:pt idx="0">
                  <c:v>0.79120852980141265</c:v>
                </c:pt>
              </c:numCache>
            </c:numRef>
          </c:xVal>
          <c:yVal>
            <c:numRef>
              <c:f>'DATA for PP'!$E$6</c:f>
              <c:numCache>
                <c:formatCode>0.00</c:formatCode>
                <c:ptCount val="1"/>
                <c:pt idx="0">
                  <c:v>1.1661319885248878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E44-432D-932F-EC175588324A}"/>
            </c:ext>
          </c:extLst>
        </c:ser>
        <c:ser>
          <c:idx val="3"/>
          <c:order val="2"/>
          <c:tx>
            <c:v>NWA 2976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1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x"/>
            <c:errBarType val="both"/>
            <c:errValType val="fixedVal"/>
            <c:noEndCap val="0"/>
            <c:val val="5.000000000000001E-2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fixedVal"/>
            <c:noEndCap val="0"/>
            <c:val val="8.0000000000000016E-2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'DATA for PP'!$C$7</c:f>
              <c:numCache>
                <c:formatCode>0.00</c:formatCode>
                <c:ptCount val="1"/>
                <c:pt idx="0">
                  <c:v>0.13573881827344536</c:v>
                </c:pt>
              </c:numCache>
            </c:numRef>
          </c:xVal>
          <c:yVal>
            <c:numRef>
              <c:f>'DATA for PP'!$E$7</c:f>
              <c:numCache>
                <c:formatCode>0.00</c:formatCode>
                <c:ptCount val="1"/>
                <c:pt idx="0">
                  <c:v>0.1768526734700071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E44-432D-932F-EC175588324A}"/>
            </c:ext>
          </c:extLst>
        </c:ser>
        <c:ser>
          <c:idx val="4"/>
          <c:order val="3"/>
          <c:tx>
            <c:v>NWA 1670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1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errBars>
            <c:errDir val="x"/>
            <c:errBarType val="both"/>
            <c:errValType val="fixedVal"/>
            <c:noEndCap val="0"/>
            <c:val val="5.000000000000001E-2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fixedVal"/>
            <c:noEndCap val="0"/>
            <c:val val="8.0000000000000016E-2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'DATA for PP'!$C$4</c:f>
              <c:numCache>
                <c:formatCode>0.00</c:formatCode>
                <c:ptCount val="1"/>
                <c:pt idx="0">
                  <c:v>0.13521114694015068</c:v>
                </c:pt>
              </c:numCache>
            </c:numRef>
          </c:xVal>
          <c:yVal>
            <c:numRef>
              <c:f>'DATA for PP'!$E$4</c:f>
              <c:numCache>
                <c:formatCode>0.00</c:formatCode>
                <c:ptCount val="1"/>
                <c:pt idx="0">
                  <c:v>0.21908108661727876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E44-432D-932F-EC175588324A}"/>
            </c:ext>
          </c:extLst>
        </c:ser>
        <c:ser>
          <c:idx val="0"/>
          <c:order val="4"/>
          <c:tx>
            <c:v>line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'DATA for PP'!$I$9:$I$10</c:f>
              <c:numCache>
                <c:formatCode>General</c:formatCode>
                <c:ptCount val="2"/>
                <c:pt idx="0">
                  <c:v>-0.4</c:v>
                </c:pt>
                <c:pt idx="1">
                  <c:v>1</c:v>
                </c:pt>
              </c:numCache>
            </c:numRef>
          </c:xVal>
          <c:yVal>
            <c:numRef>
              <c:f>'DATA for PP'!$J$9:$J$10</c:f>
              <c:numCache>
                <c:formatCode>General</c:formatCode>
                <c:ptCount val="2"/>
                <c:pt idx="0">
                  <c:v>-0.60113934221560705</c:v>
                </c:pt>
                <c:pt idx="1">
                  <c:v>1.4761625363241193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E44-432D-932F-EC175588324A}"/>
            </c:ext>
          </c:extLst>
        </c:ser>
        <c:ser>
          <c:idx val="5"/>
          <c:order val="5"/>
          <c:tx>
            <c:v>Published Achondrites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1"/>
            <c:spPr>
              <a:solidFill>
                <a:schemeClr val="bg1">
                  <a:lumMod val="65000"/>
                </a:schemeClr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0.17600000000000002"/>
            <c:spPr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4.200000000000001E-2"/>
            <c:spPr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</c:errBars>
          <c:xVal>
            <c:numRef>
              <c:f>'DATA for PP'!$G$40</c:f>
              <c:numCache>
                <c:formatCode>General</c:formatCode>
                <c:ptCount val="1"/>
                <c:pt idx="0">
                  <c:v>-3.5000000000000003E-2</c:v>
                </c:pt>
              </c:numCache>
              <c:extLst xmlns:c15="http://schemas.microsoft.com/office/drawing/2012/chart"/>
            </c:numRef>
          </c:xVal>
          <c:yVal>
            <c:numRef>
              <c:f>'DATA for PP'!$I$40</c:f>
              <c:numCache>
                <c:formatCode>General</c:formatCode>
                <c:ptCount val="1"/>
                <c:pt idx="0">
                  <c:v>2.5999999999999999E-2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8-0E44-432D-932F-EC175588324A}"/>
            </c:ext>
          </c:extLst>
        </c:ser>
        <c:ser>
          <c:idx val="6"/>
          <c:order val="6"/>
          <c:tx>
            <c:v>Pasamonte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1"/>
            <c:spPr>
              <a:solidFill>
                <a:schemeClr val="bg1">
                  <a:lumMod val="65000"/>
                </a:schemeClr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1"/>
              <c:spPr>
                <a:solidFill>
                  <a:schemeClr val="bg1">
                    <a:lumMod val="6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0E44-432D-932F-EC175588324A}"/>
              </c:ext>
            </c:extLst>
          </c:dPt>
          <c:errBars>
            <c:errDir val="y"/>
            <c:errBarType val="both"/>
            <c:errValType val="fixedVal"/>
            <c:noEndCap val="0"/>
            <c:val val="0.17600000000000002"/>
            <c:spPr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9.3000000000000027E-2"/>
            <c:spPr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</c:errBars>
          <c:xVal>
            <c:numRef>
              <c:f>'DATA for PP'!$G$41</c:f>
              <c:numCache>
                <c:formatCode>General</c:formatCode>
                <c:ptCount val="1"/>
                <c:pt idx="0">
                  <c:v>6.6000000000000003E-2</c:v>
                </c:pt>
              </c:numCache>
            </c:numRef>
          </c:xVal>
          <c:yVal>
            <c:numRef>
              <c:f>'DATA for PP'!$I$41</c:f>
              <c:numCache>
                <c:formatCode>General</c:formatCode>
                <c:ptCount val="1"/>
                <c:pt idx="0">
                  <c:v>1.7999999999999999E-2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0E44-432D-932F-EC175588324A}"/>
            </c:ext>
          </c:extLst>
        </c:ser>
        <c:ser>
          <c:idx val="7"/>
          <c:order val="7"/>
          <c:tx>
            <c:v>Sioux Country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1"/>
            <c:spPr>
              <a:solidFill>
                <a:schemeClr val="bg1">
                  <a:lumMod val="65000"/>
                </a:schemeClr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9.0000000000000024E-2"/>
            <c:spPr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6.3000000000000014E-2"/>
            <c:spPr>
              <a:noFill/>
              <a:ln w="9525" cap="flat" cmpd="sng" algn="ctr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</c:errBars>
          <c:xVal>
            <c:numRef>
              <c:f>'DATA for PP'!$G$42</c:f>
              <c:numCache>
                <c:formatCode>General</c:formatCode>
                <c:ptCount val="1"/>
                <c:pt idx="0">
                  <c:v>4.4999999999999998E-2</c:v>
                </c:pt>
              </c:numCache>
            </c:numRef>
          </c:xVal>
          <c:yVal>
            <c:numRef>
              <c:f>'DATA for PP'!$I$42</c:f>
              <c:numCache>
                <c:formatCode>General</c:formatCode>
                <c:ptCount val="1"/>
                <c:pt idx="0">
                  <c:v>1.2E-2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0E44-432D-932F-EC175588324A}"/>
            </c:ext>
          </c:extLst>
        </c:ser>
        <c:ser>
          <c:idx val="8"/>
          <c:order val="8"/>
          <c:tx>
            <c:v>Johnstown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1"/>
            <c:spPr>
              <a:solidFill>
                <a:sysClr val="window" lastClr="FFFFFF">
                  <a:lumMod val="65000"/>
                </a:sysClr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fixedVal"/>
            <c:noEndCap val="0"/>
            <c:val val="3.8000000000000006E-2"/>
            <c:spPr>
              <a:noFill/>
              <a:ln w="9525" cap="flat" cmpd="sng" algn="ctr">
                <a:solidFill>
                  <a:sysClr val="window" lastClr="FFFFFF">
                    <a:lumMod val="75000"/>
                  </a:sys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8.4000000000000019E-2"/>
            <c:spPr>
              <a:noFill/>
              <a:ln w="9525" cap="flat" cmpd="sng" algn="ctr">
                <a:solidFill>
                  <a:sysClr val="window" lastClr="FFFFFF">
                    <a:lumMod val="75000"/>
                  </a:sysClr>
                </a:solidFill>
                <a:round/>
              </a:ln>
              <a:effectLst/>
            </c:spPr>
          </c:errBars>
          <c:xVal>
            <c:numRef>
              <c:f>'DATA for PP'!$G$43</c:f>
              <c:numCache>
                <c:formatCode>General</c:formatCode>
                <c:ptCount val="1"/>
                <c:pt idx="0">
                  <c:v>5.2999999999999999E-2</c:v>
                </c:pt>
              </c:numCache>
              <c:extLst xmlns:c15="http://schemas.microsoft.com/office/drawing/2012/chart"/>
            </c:numRef>
          </c:xVal>
          <c:yVal>
            <c:numRef>
              <c:f>'DATA for PP'!$I$43</c:f>
              <c:numCache>
                <c:formatCode>General</c:formatCode>
                <c:ptCount val="1"/>
                <c:pt idx="0">
                  <c:v>-4.2999999999999997E-2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9-0E44-432D-932F-EC17558832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3790384"/>
        <c:axId val="403782512"/>
        <c:extLst/>
      </c:scatterChart>
      <c:valAx>
        <c:axId val="403790384"/>
        <c:scaling>
          <c:orientation val="minMax"/>
          <c:max val="1"/>
          <c:min val="-0.2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2400" dirty="0">
                    <a:solidFill>
                      <a:schemeClr val="tx1"/>
                    </a:solidFill>
                  </a:rPr>
                  <a:t>δ</a:t>
                </a:r>
                <a:r>
                  <a:rPr lang="el-GR" sz="2400" baseline="30000" dirty="0">
                    <a:solidFill>
                      <a:schemeClr val="tx1"/>
                    </a:solidFill>
                  </a:rPr>
                  <a:t>56/54</a:t>
                </a:r>
                <a:r>
                  <a:rPr lang="en-US" sz="2400" dirty="0">
                    <a:solidFill>
                      <a:schemeClr val="tx1"/>
                    </a:solidFill>
                  </a:rPr>
                  <a:t>Fe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782512"/>
        <c:crossesAt val="-0.2"/>
        <c:crossBetween val="midCat"/>
      </c:valAx>
      <c:valAx>
        <c:axId val="403782512"/>
        <c:scaling>
          <c:orientation val="minMax"/>
          <c:max val="1.4"/>
          <c:min val="-0.2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2400" dirty="0">
                    <a:solidFill>
                      <a:schemeClr val="tx1"/>
                    </a:solidFill>
                  </a:rPr>
                  <a:t>δ</a:t>
                </a:r>
                <a:r>
                  <a:rPr lang="el-GR" sz="2400" baseline="30000" dirty="0">
                    <a:solidFill>
                      <a:schemeClr val="tx1"/>
                    </a:solidFill>
                  </a:rPr>
                  <a:t>57/54</a:t>
                </a:r>
                <a:r>
                  <a:rPr lang="en-US" sz="2400" dirty="0">
                    <a:solidFill>
                      <a:schemeClr val="tx1"/>
                    </a:solidFill>
                  </a:rPr>
                  <a:t>Fe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790384"/>
        <c:crossesAt val="-0.2"/>
        <c:crossBetween val="midCat"/>
      </c:valAx>
      <c:spPr>
        <a:noFill/>
        <a:ln w="12700">
          <a:solidFill>
            <a:sysClr val="windowText" lastClr="000000"/>
          </a:solidFill>
        </a:ln>
        <a:effectLst/>
      </c:spPr>
    </c:plotArea>
    <c:legend>
      <c:legendPos val="b"/>
      <c:legendEntry>
        <c:idx val="4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136451373492609"/>
          <c:y val="0.18340331091263051"/>
          <c:w val="0.26722432058088036"/>
          <c:h val="0.287165528595301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0.77634</cdr:x>
      <cdr:y>0.64165</cdr:y>
    </cdr:from>
    <cdr:to>
      <cdr:x>0.96946</cdr:x>
      <cdr:y>0.71295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7314195" y="3191074"/>
          <a:ext cx="1819479" cy="35456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BCR-2 (Literature)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0.61068</cdr:x>
      <cdr:y>0.4388</cdr:y>
    </cdr:from>
    <cdr:to>
      <cdr:x>0.84046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59193" y="2833257"/>
          <a:ext cx="2430354" cy="3951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slope = 1.48 ±.08 (</a:t>
          </a:r>
          <a:r>
            <a:rPr lang="en-US" sz="2000" dirty="0"/>
            <a:t>2sd</a:t>
          </a:r>
          <a:r>
            <a:rPr lang="en-US" sz="1800" dirty="0"/>
            <a:t>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263B3-043C-4F0B-9D9D-76B00B37D5A9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98FB9-0189-41E8-B577-204C7B339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NWA 4590:</a:t>
            </a:r>
            <a:r>
              <a:rPr lang="en-US" baseline="0" dirty="0"/>
              <a:t> similar to LEW 86010  minerology wise and shows fast cooling that is considered for sub-volcanic. (http://www.meteoritestudies.com/protected_NWA4590.HTM)</a:t>
            </a:r>
          </a:p>
          <a:p>
            <a:r>
              <a:rPr lang="en-US" baseline="0" dirty="0"/>
              <a:t>NWA 1670: may have had some shock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8FB9-0189-41E8-B577-204C7B339E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4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Previous </a:t>
            </a:r>
            <a:r>
              <a:rPr lang="en-US" dirty="0" err="1"/>
              <a:t>Eurcites</a:t>
            </a:r>
            <a:r>
              <a:rPr lang="en-US" dirty="0"/>
              <a:t> near zero compared to the </a:t>
            </a:r>
            <a:r>
              <a:rPr lang="en-US" dirty="0" err="1"/>
              <a:t>angrites</a:t>
            </a:r>
            <a:r>
              <a:rPr lang="en-US" dirty="0"/>
              <a:t>.</a:t>
            </a:r>
            <a:r>
              <a:rPr lang="en-US" baseline="0" dirty="0"/>
              <a:t> NWA 4590 much higher than other </a:t>
            </a:r>
            <a:r>
              <a:rPr lang="en-US" baseline="0" dirty="0" err="1"/>
              <a:t>angrites</a:t>
            </a:r>
            <a:r>
              <a:rPr lang="en-US" baseline="0" dirty="0"/>
              <a:t>-do </a:t>
            </a:r>
            <a:r>
              <a:rPr lang="en-US" baseline="0"/>
              <a:t>to formation????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8FB9-0189-41E8-B577-204C7B339EF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463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Cu-</a:t>
            </a:r>
            <a:r>
              <a:rPr lang="en-US" dirty="0" err="1"/>
              <a:t>dopping</a:t>
            </a:r>
            <a:r>
              <a:rPr lang="en-US" dirty="0"/>
              <a:t> corrected/</a:t>
            </a:r>
            <a:r>
              <a:rPr lang="en-US" dirty="0" err="1"/>
              <a:t>nomalized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8FB9-0189-41E8-B577-204C7B339EF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4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A212-3FCE-4F9D-9010-F46FEBACFAFF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808F-3E8C-4E2A-A992-327AC24E75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56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A212-3FCE-4F9D-9010-F46FEBACFAFF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808F-3E8C-4E2A-A992-327AC24E75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817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A212-3FCE-4F9D-9010-F46FEBACFAFF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808F-3E8C-4E2A-A992-327AC24E75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683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A212-3FCE-4F9D-9010-F46FEBACFAFF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808F-3E8C-4E2A-A992-327AC24E75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870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A212-3FCE-4F9D-9010-F46FEBACFAFF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808F-3E8C-4E2A-A992-327AC24E75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662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A212-3FCE-4F9D-9010-F46FEBACFAFF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808F-3E8C-4E2A-A992-327AC24E75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490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A212-3FCE-4F9D-9010-F46FEBACFAFF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808F-3E8C-4E2A-A992-327AC24E75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863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A212-3FCE-4F9D-9010-F46FEBACFAFF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808F-3E8C-4E2A-A992-327AC24E75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670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A212-3FCE-4F9D-9010-F46FEBACFAFF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808F-3E8C-4E2A-A992-327AC24E75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877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A212-3FCE-4F9D-9010-F46FEBACFAFF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808F-3E8C-4E2A-A992-327AC24E75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6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A212-3FCE-4F9D-9010-F46FEBACFAFF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B808F-3E8C-4E2A-A992-327AC24E75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3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82A212-3FCE-4F9D-9010-F46FEBACFAFF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480B808F-3E8C-4E2A-A992-327AC24E75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04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Iron Isotopes in </a:t>
            </a:r>
            <a:r>
              <a:rPr lang="en-US" dirty="0" err="1"/>
              <a:t>Achondrite</a:t>
            </a:r>
            <a:r>
              <a:rPr lang="en-US" dirty="0"/>
              <a:t> Meteorites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By Elizabeth Dybal</a:t>
            </a:r>
          </a:p>
          <a:p>
            <a:r>
              <a:rPr lang="en-US" dirty="0"/>
              <a:t>Mentor Meenakshi Wadhwa</a:t>
            </a:r>
          </a:p>
        </p:txBody>
      </p:sp>
    </p:spTree>
    <p:extLst>
      <p:ext uri="{BB962C8B-B14F-4D97-AF65-F5344CB8AC3E}">
        <p14:creationId xmlns:p14="http://schemas.microsoft.com/office/powerpoint/2010/main" val="1366169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729" y="-358945"/>
            <a:ext cx="9692640" cy="1397124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7" y="1371601"/>
            <a:ext cx="6074228" cy="475410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HEDs are a group of basaltic meteorites which are believed to come from large asteroids, such as Vesta.</a:t>
            </a:r>
          </a:p>
          <a:p>
            <a:r>
              <a:rPr lang="en-US" dirty="0"/>
              <a:t>Fe isotopes can potentially provide information about </a:t>
            </a:r>
            <a:r>
              <a:rPr lang="en-US" dirty="0" err="1"/>
              <a:t>planetesimal</a:t>
            </a:r>
            <a:r>
              <a:rPr lang="en-US" dirty="0"/>
              <a:t> accretion and differentiation in the early Solar System.</a:t>
            </a:r>
          </a:p>
          <a:p>
            <a:r>
              <a:rPr lang="en-US" dirty="0"/>
              <a:t>The goal of this work is to expand on previously published research which concluded that: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Partial melts from a silicate reservoir seem to be systematically isotopically heavier than their mantle protoliths (Weyer et al., 2005)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Fe isotopes among HEDs are confined to a relatively narrow isotope range.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The solar system was broadly homogenous in Fe isotope composition (Zhu et al. 2001)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524000"/>
            <a:ext cx="3581400" cy="3581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15200" y="5221889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NASA orbital mosaic of 4-Vesta</a:t>
            </a:r>
          </a:p>
        </p:txBody>
      </p:sp>
    </p:spTree>
    <p:extLst>
      <p:ext uri="{BB962C8B-B14F-4D97-AF65-F5344CB8AC3E}">
        <p14:creationId xmlns:p14="http://schemas.microsoft.com/office/powerpoint/2010/main" val="205317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472" y="-358944"/>
            <a:ext cx="9692640" cy="1397124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472" y="1175658"/>
            <a:ext cx="5586984" cy="2851397"/>
          </a:xfrm>
        </p:spPr>
        <p:txBody>
          <a:bodyPr/>
          <a:lstStyle/>
          <a:p>
            <a:r>
              <a:rPr lang="en-US" dirty="0"/>
              <a:t>Samples were crushed and dissolved using HNO</a:t>
            </a:r>
            <a:r>
              <a:rPr lang="en-US" baseline="-25000" dirty="0"/>
              <a:t>3</a:t>
            </a:r>
            <a:r>
              <a:rPr lang="en-US" dirty="0"/>
              <a:t>/HF in a high pressure Parr bomb.</a:t>
            </a:r>
          </a:p>
          <a:p>
            <a:r>
              <a:rPr lang="en-US" dirty="0"/>
              <a:t>Fe was purified using anion exchange chemistry.</a:t>
            </a:r>
          </a:p>
          <a:p>
            <a:r>
              <a:rPr lang="en-US" dirty="0"/>
              <a:t>Fe isotopes were measured using a </a:t>
            </a:r>
            <a:r>
              <a:rPr lang="en-US" dirty="0" err="1"/>
              <a:t>Thermo</a:t>
            </a:r>
            <a:r>
              <a:rPr lang="en-US" dirty="0"/>
              <a:t> Neptune  multicollector plasma mass spectrometer in medium resolution mode using IRMM-014 as a standard.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0"/>
          <a:stretch/>
        </p:blipFill>
        <p:spPr>
          <a:xfrm>
            <a:off x="1428370" y="4294366"/>
            <a:ext cx="4297516" cy="2293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5870" y="1871426"/>
            <a:ext cx="4488816" cy="336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90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961" y="350520"/>
            <a:ext cx="9659112" cy="715962"/>
          </a:xfrm>
        </p:spPr>
        <p:txBody>
          <a:bodyPr/>
          <a:lstStyle/>
          <a:p>
            <a:r>
              <a:rPr lang="en-US" dirty="0"/>
              <a:t>Samples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006995"/>
              </p:ext>
            </p:extLst>
          </p:nvPr>
        </p:nvGraphicFramePr>
        <p:xfrm>
          <a:off x="903255" y="1544061"/>
          <a:ext cx="5261010" cy="4516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556">
                  <a:extLst>
                    <a:ext uri="{9D8B030D-6E8A-4147-A177-3AD203B41FA5}">
                      <a16:colId xmlns:a16="http://schemas.microsoft.com/office/drawing/2014/main" val="1667289492"/>
                    </a:ext>
                  </a:extLst>
                </a:gridCol>
                <a:gridCol w="3237454">
                  <a:extLst>
                    <a:ext uri="{9D8B030D-6E8A-4147-A177-3AD203B41FA5}">
                      <a16:colId xmlns:a16="http://schemas.microsoft.com/office/drawing/2014/main" val="1396851581"/>
                    </a:ext>
                  </a:extLst>
                </a:gridCol>
              </a:tblGrid>
              <a:tr h="90320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7361490"/>
                  </a:ext>
                </a:extLst>
              </a:tr>
              <a:tr h="903209">
                <a:tc>
                  <a:txBody>
                    <a:bodyPr/>
                    <a:lstStyle/>
                    <a:p>
                      <a:r>
                        <a:rPr lang="en-US" dirty="0"/>
                        <a:t>NWA 1670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Angrite-Q</a:t>
                      </a:r>
                      <a:r>
                        <a:rPr lang="en-US" baseline="0" dirty="0"/>
                        <a:t>uenched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04210"/>
                  </a:ext>
                </a:extLst>
              </a:tr>
              <a:tr h="903209">
                <a:tc>
                  <a:txBody>
                    <a:bodyPr/>
                    <a:lstStyle/>
                    <a:p>
                      <a:r>
                        <a:rPr lang="en-US" dirty="0"/>
                        <a:t>NWA 2999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Angrite-Plutonic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424425"/>
                  </a:ext>
                </a:extLst>
              </a:tr>
              <a:tr h="903209">
                <a:tc>
                  <a:txBody>
                    <a:bodyPr/>
                    <a:lstStyle/>
                    <a:p>
                      <a:r>
                        <a:rPr lang="en-US" dirty="0"/>
                        <a:t>NWA 4590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Angrite- Plutonic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726830"/>
                  </a:ext>
                </a:extLst>
              </a:tr>
              <a:tr h="903209">
                <a:tc>
                  <a:txBody>
                    <a:bodyPr/>
                    <a:lstStyle/>
                    <a:p>
                      <a:r>
                        <a:rPr lang="en-US" dirty="0"/>
                        <a:t>NWA 2976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Ungrouped-Basaltic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57220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42" y="1475719"/>
            <a:ext cx="1929019" cy="1893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142" y="3546709"/>
            <a:ext cx="1929019" cy="2513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038" y="1475719"/>
            <a:ext cx="1702542" cy="1893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336" y="3932648"/>
            <a:ext cx="2320066" cy="17415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67207" y="6235539"/>
            <a:ext cx="462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Meteorites left to right: NWA 1670, NWA 2999, NWA 4590, and NWA 2976</a:t>
            </a:r>
          </a:p>
        </p:txBody>
      </p:sp>
    </p:spTree>
    <p:extLst>
      <p:ext uri="{BB962C8B-B14F-4D97-AF65-F5344CB8AC3E}">
        <p14:creationId xmlns:p14="http://schemas.microsoft.com/office/powerpoint/2010/main" val="796770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032" y="121920"/>
            <a:ext cx="9421368" cy="1020762"/>
          </a:xfrm>
        </p:spPr>
        <p:txBody>
          <a:bodyPr/>
          <a:lstStyle/>
          <a:p>
            <a:r>
              <a:rPr lang="en-US" dirty="0" err="1"/>
              <a:t>Geostandards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799858"/>
              </p:ext>
            </p:extLst>
          </p:nvPr>
        </p:nvGraphicFramePr>
        <p:xfrm>
          <a:off x="1018032" y="1390261"/>
          <a:ext cx="9421368" cy="4973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2239347" y="5262465"/>
            <a:ext cx="1642188" cy="727788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/>
              <a:t>Allende</a:t>
            </a:r>
          </a:p>
          <a:p>
            <a:pPr algn="ctr"/>
            <a:r>
              <a:rPr lang="en-US" sz="1400" baseline="0"/>
              <a:t> (This Study)</a:t>
            </a:r>
            <a:endParaRPr lang="en-US" sz="1400"/>
          </a:p>
        </p:txBody>
      </p:sp>
      <p:sp>
        <p:nvSpPr>
          <p:cNvPr id="6" name="TextBox 7"/>
          <p:cNvSpPr txBox="1"/>
          <p:nvPr/>
        </p:nvSpPr>
        <p:spPr>
          <a:xfrm>
            <a:off x="4082796" y="5754033"/>
            <a:ext cx="2019424" cy="39484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Allende</a:t>
            </a:r>
            <a:r>
              <a:rPr lang="en-US" sz="1400" baseline="0"/>
              <a:t> (Literature)</a:t>
            </a:r>
            <a:endParaRPr lang="en-US" sz="1400"/>
          </a:p>
        </p:txBody>
      </p:sp>
      <p:sp>
        <p:nvSpPr>
          <p:cNvPr id="7" name="TextBox 8"/>
          <p:cNvSpPr txBox="1"/>
          <p:nvPr/>
        </p:nvSpPr>
        <p:spPr>
          <a:xfrm>
            <a:off x="5816621" y="3592285"/>
            <a:ext cx="1349284" cy="681134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/>
              <a:t>BCR-2</a:t>
            </a:r>
            <a:r>
              <a:rPr lang="en-US" sz="1400" baseline="0"/>
              <a:t> </a:t>
            </a:r>
          </a:p>
          <a:p>
            <a:pPr algn="ctr"/>
            <a:r>
              <a:rPr lang="en-US" sz="1400" baseline="0"/>
              <a:t>(This Study)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04697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901484"/>
              </p:ext>
            </p:extLst>
          </p:nvPr>
        </p:nvGraphicFramePr>
        <p:xfrm>
          <a:off x="673553" y="114300"/>
          <a:ext cx="10577050" cy="6456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0499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695324"/>
            <a:ext cx="9692640" cy="995997"/>
          </a:xfrm>
        </p:spPr>
        <p:txBody>
          <a:bodyPr/>
          <a:lstStyle/>
          <a:p>
            <a:r>
              <a:rPr lang="en-US" dirty="0"/>
              <a:t>Conclusions/Further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828800"/>
            <a:ext cx="9916201" cy="4351337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achondrites</a:t>
            </a:r>
            <a:r>
              <a:rPr lang="en-US" dirty="0"/>
              <a:t> measured in this study are isotopically heavy compared to previously published values.</a:t>
            </a:r>
          </a:p>
          <a:p>
            <a:pPr lvl="1"/>
            <a:r>
              <a:rPr lang="en-US" dirty="0"/>
              <a:t>More similar to average terrestrial basalts.</a:t>
            </a:r>
          </a:p>
          <a:p>
            <a:r>
              <a:rPr lang="en-US" dirty="0"/>
              <a:t>The Fe isotope composition of NWA 4590 is unique among HEDs and other </a:t>
            </a:r>
            <a:r>
              <a:rPr lang="en-US" dirty="0" err="1"/>
              <a:t>angrites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Isotopically much heavier than nearly previously reported igneous rocks. </a:t>
            </a:r>
          </a:p>
          <a:p>
            <a:pPr lvl="1"/>
            <a:r>
              <a:rPr lang="en-US" dirty="0"/>
              <a:t>This could be an extremely important finding, but needs to be verified by repeat analysis.</a:t>
            </a:r>
          </a:p>
          <a:p>
            <a:r>
              <a:rPr lang="en-US" dirty="0"/>
              <a:t>Expand this data set to include additional </a:t>
            </a:r>
            <a:r>
              <a:rPr lang="en-US" dirty="0" err="1"/>
              <a:t>angrites</a:t>
            </a:r>
            <a:r>
              <a:rPr lang="en-US" dirty="0"/>
              <a:t>, as well as new meteorites classes, for which Fe isotope variations have not been studied.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6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747" y="190499"/>
            <a:ext cx="9692640" cy="786447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416" y="1200150"/>
            <a:ext cx="10123909" cy="5508560"/>
          </a:xfrm>
        </p:spPr>
        <p:txBody>
          <a:bodyPr>
            <a:normAutofit fontScale="77500" lnSpcReduction="20000"/>
          </a:bodyPr>
          <a:lstStyle/>
          <a:p>
            <a:r>
              <a:rPr lang="en-US" sz="1900" dirty="0"/>
              <a:t>Craddock, Paul R., and Nicolas </a:t>
            </a:r>
            <a:r>
              <a:rPr lang="en-US" sz="1900" dirty="0" err="1"/>
              <a:t>Dauphas</a:t>
            </a:r>
            <a:r>
              <a:rPr lang="en-US" sz="1900" dirty="0"/>
              <a:t>. "Iron Isotopic Compositions of Geological Reference Materials and Chondrites." </a:t>
            </a:r>
            <a:r>
              <a:rPr lang="en-US" sz="1900" i="1" dirty="0" err="1"/>
              <a:t>Geostandards</a:t>
            </a:r>
            <a:r>
              <a:rPr lang="en-US" sz="1900" i="1" dirty="0"/>
              <a:t> and </a:t>
            </a:r>
            <a:r>
              <a:rPr lang="en-US" sz="1900" i="1" dirty="0" err="1"/>
              <a:t>Geoanalytical</a:t>
            </a:r>
            <a:r>
              <a:rPr lang="en-US" sz="1900" i="1" dirty="0"/>
              <a:t> Research</a:t>
            </a:r>
            <a:r>
              <a:rPr lang="en-US" sz="1900" dirty="0"/>
              <a:t> 35.1 (2010): 101-23. Web. 1 Apr. 2016.</a:t>
            </a:r>
          </a:p>
          <a:p>
            <a:r>
              <a:rPr lang="en-US" sz="1900" dirty="0" err="1"/>
              <a:t>Dauphas</a:t>
            </a:r>
            <a:r>
              <a:rPr lang="en-US" sz="1900" dirty="0"/>
              <a:t>, Nicolas, Philip E. Janney, </a:t>
            </a:r>
            <a:r>
              <a:rPr lang="en-US" sz="1900" dirty="0" err="1"/>
              <a:t>Ruslan</a:t>
            </a:r>
            <a:r>
              <a:rPr lang="en-US" sz="1900" dirty="0"/>
              <a:t> A. </a:t>
            </a:r>
            <a:r>
              <a:rPr lang="en-US" sz="1900" dirty="0" err="1"/>
              <a:t>Mendybaev</a:t>
            </a:r>
            <a:r>
              <a:rPr lang="en-US" sz="1900" dirty="0"/>
              <a:t>, </a:t>
            </a:r>
            <a:r>
              <a:rPr lang="en-US" sz="1900" dirty="0" err="1"/>
              <a:t>Meenakshi</a:t>
            </a:r>
            <a:r>
              <a:rPr lang="en-US" sz="1900" dirty="0"/>
              <a:t> </a:t>
            </a:r>
            <a:r>
              <a:rPr lang="en-US" sz="1900" dirty="0" err="1"/>
              <a:t>Wadhwa</a:t>
            </a:r>
            <a:r>
              <a:rPr lang="en-US" sz="1900" dirty="0"/>
              <a:t>, Frank M. Richter, Andrew M. Davis, Mark Van </a:t>
            </a:r>
            <a:r>
              <a:rPr lang="en-US" sz="1900" dirty="0" err="1"/>
              <a:t>Zuilen</a:t>
            </a:r>
            <a:r>
              <a:rPr lang="en-US" sz="1900" dirty="0"/>
              <a:t>, Rebekah Hines, and C. Nicole Foley. "Chromatographic Separation and </a:t>
            </a:r>
            <a:r>
              <a:rPr lang="en-US" sz="1900" dirty="0" err="1"/>
              <a:t>Multicollection</a:t>
            </a:r>
            <a:r>
              <a:rPr lang="en-US" sz="1900" dirty="0"/>
              <a:t>-ICPMS Analysis of Iron. Investigating Mass-Dependent and -Independent Isotope Effects." </a:t>
            </a:r>
            <a:r>
              <a:rPr lang="en-US" sz="1900" i="1" dirty="0"/>
              <a:t>Analytical Chemistry Anal.</a:t>
            </a:r>
          </a:p>
          <a:p>
            <a:r>
              <a:rPr lang="en-US" sz="1900" dirty="0" err="1"/>
              <a:t>Poitrasson</a:t>
            </a:r>
            <a:r>
              <a:rPr lang="en-US" sz="1900" dirty="0"/>
              <a:t>, Franck. "Does Planetary Differentiation Really Fractionate Iron Isotopes?" </a:t>
            </a:r>
            <a:r>
              <a:rPr lang="en-US" sz="1900" i="1" dirty="0"/>
              <a:t>Earth and Planetary Science Letters</a:t>
            </a:r>
            <a:r>
              <a:rPr lang="en-US" sz="1900" dirty="0"/>
              <a:t> 256.3-4 (2007): 484-92. Web. 6 Feb. 2015.</a:t>
            </a:r>
            <a:r>
              <a:rPr lang="en-US" sz="1900" i="1" dirty="0"/>
              <a:t> Chem.</a:t>
            </a:r>
            <a:r>
              <a:rPr lang="en-US" sz="1900" dirty="0"/>
              <a:t>76.19 (2004): 5855-863. Web. 16 Sept. 2015.</a:t>
            </a:r>
          </a:p>
          <a:p>
            <a:r>
              <a:rPr lang="en-US" sz="1900" dirty="0" err="1"/>
              <a:t>Poitrasson</a:t>
            </a:r>
            <a:r>
              <a:rPr lang="en-US" sz="1900" dirty="0"/>
              <a:t>, Franck, Alexander N. Halliday, Der-</a:t>
            </a:r>
            <a:r>
              <a:rPr lang="en-US" sz="1900" dirty="0" err="1"/>
              <a:t>Chuen</a:t>
            </a:r>
            <a:r>
              <a:rPr lang="en-US" sz="1900" dirty="0"/>
              <a:t> Lee, Sylvain </a:t>
            </a:r>
            <a:r>
              <a:rPr lang="en-US" sz="1900" dirty="0" err="1"/>
              <a:t>Levasseur</a:t>
            </a:r>
            <a:r>
              <a:rPr lang="en-US" sz="1900" dirty="0"/>
              <a:t>, and </a:t>
            </a:r>
            <a:r>
              <a:rPr lang="en-US" sz="1900" dirty="0" err="1"/>
              <a:t>Nadya</a:t>
            </a:r>
            <a:r>
              <a:rPr lang="en-US" sz="1900" dirty="0"/>
              <a:t> </a:t>
            </a:r>
            <a:r>
              <a:rPr lang="en-US" sz="1900" dirty="0" err="1"/>
              <a:t>Teutsch</a:t>
            </a:r>
            <a:r>
              <a:rPr lang="en-US" sz="1900" dirty="0"/>
              <a:t>. "Iron Isotope Differences between Earth, Moon, Mars and Vesta as Possible Records of Contrasted Accretion Mechanisms." </a:t>
            </a:r>
            <a:r>
              <a:rPr lang="en-US" sz="1900" i="1" dirty="0"/>
              <a:t>Earth and Planetary Science Letters</a:t>
            </a:r>
            <a:r>
              <a:rPr lang="en-US" sz="1900" dirty="0"/>
              <a:t> 223.3-4 (2004): 253-66. Web. 12 Sept. 2015.</a:t>
            </a:r>
          </a:p>
          <a:p>
            <a:r>
              <a:rPr lang="en-US" sz="1900" dirty="0"/>
              <a:t>Wang, Kun, </a:t>
            </a:r>
            <a:r>
              <a:rPr lang="en-US" sz="1900" dirty="0" err="1"/>
              <a:t>Frédéric</a:t>
            </a:r>
            <a:r>
              <a:rPr lang="en-US" sz="1900" dirty="0"/>
              <a:t> </a:t>
            </a:r>
            <a:r>
              <a:rPr lang="en-US" sz="1900" dirty="0" err="1"/>
              <a:t>Moynier</a:t>
            </a:r>
            <a:r>
              <a:rPr lang="en-US" sz="1900" dirty="0"/>
              <a:t>, Nicolas </a:t>
            </a:r>
            <a:r>
              <a:rPr lang="en-US" sz="1900" dirty="0" err="1"/>
              <a:t>Dauphas</a:t>
            </a:r>
            <a:r>
              <a:rPr lang="en-US" sz="1900" dirty="0"/>
              <a:t>, Jean-</a:t>
            </a:r>
            <a:r>
              <a:rPr lang="en-US" sz="1900" dirty="0" err="1"/>
              <a:t>Alix</a:t>
            </a:r>
            <a:r>
              <a:rPr lang="en-US" sz="1900" dirty="0"/>
              <a:t> </a:t>
            </a:r>
            <a:r>
              <a:rPr lang="en-US" sz="1900" dirty="0" err="1"/>
              <a:t>Barrat</a:t>
            </a:r>
            <a:r>
              <a:rPr lang="en-US" sz="1900" dirty="0"/>
              <a:t>, Paul Craddock, and Corliss K. </a:t>
            </a:r>
            <a:r>
              <a:rPr lang="en-US" sz="1900" dirty="0" err="1"/>
              <a:t>Sio</a:t>
            </a:r>
            <a:r>
              <a:rPr lang="en-US" sz="1900" dirty="0"/>
              <a:t>. "Iron Isotope Fractionation in Planetary Crusts." </a:t>
            </a:r>
            <a:r>
              <a:rPr lang="en-US" sz="1900" i="1" dirty="0" err="1"/>
              <a:t>Geochimica</a:t>
            </a:r>
            <a:r>
              <a:rPr lang="en-US" sz="1900" i="1" dirty="0"/>
              <a:t> Et </a:t>
            </a:r>
            <a:r>
              <a:rPr lang="en-US" sz="1900" i="1" dirty="0" err="1"/>
              <a:t>Cosmochimica</a:t>
            </a:r>
            <a:r>
              <a:rPr lang="en-US" sz="1900" i="1" dirty="0"/>
              <a:t> </a:t>
            </a:r>
            <a:r>
              <a:rPr lang="en-US" sz="1900" i="1" dirty="0" err="1"/>
              <a:t>Acta</a:t>
            </a:r>
            <a:r>
              <a:rPr lang="en-US" sz="1900" dirty="0"/>
              <a:t> 89 (2012): 31-45. Web. 6 Mar. 2016.</a:t>
            </a:r>
          </a:p>
          <a:p>
            <a:r>
              <a:rPr lang="en-US" sz="1900" dirty="0" err="1"/>
              <a:t>Weyer</a:t>
            </a:r>
            <a:r>
              <a:rPr lang="en-US" sz="1900" dirty="0"/>
              <a:t>, S., A. Anbar, G. Brey, C. Munker, K. Mezger, and A. Woodland. "Iron Isotope Fractionation during Planetary Differentiation." </a:t>
            </a:r>
            <a:r>
              <a:rPr lang="en-US" sz="1900" i="1" dirty="0"/>
              <a:t>Earth and Planetary Science Letters</a:t>
            </a:r>
            <a:r>
              <a:rPr lang="en-US" sz="1900" dirty="0"/>
              <a:t> 240.2 (2005): 251-64. </a:t>
            </a:r>
            <a:r>
              <a:rPr lang="en-US" sz="1900" i="1" dirty="0"/>
              <a:t>ScienceDirect</a:t>
            </a:r>
            <a:r>
              <a:rPr lang="en-US" sz="1900" dirty="0"/>
              <a:t>. Web. 25 Jan. 2016. &lt;http://www.sciencedirect.com.ezproxy1.lib.asu.edu/science/article/pii/S0012821X05006163&gt;.</a:t>
            </a:r>
          </a:p>
          <a:p>
            <a:r>
              <a:rPr lang="en-US" sz="1900" dirty="0"/>
              <a:t>Zhu, X. K., Y. Guo, R. K. O'Nions, E. D. Young, and R. D. Ash. "Isotopic Homogeneity of Iron in the Early Solar Nebula." </a:t>
            </a:r>
            <a:r>
              <a:rPr lang="en-US" sz="1900" i="1" dirty="0"/>
              <a:t>Letters to Nature</a:t>
            </a:r>
            <a:r>
              <a:rPr lang="en-US" sz="1900" dirty="0"/>
              <a:t> 412.6844 (2001): 311-13. </a:t>
            </a:r>
            <a:r>
              <a:rPr lang="en-US" sz="1900" i="1" dirty="0"/>
              <a:t>Nature</a:t>
            </a:r>
            <a:r>
              <a:rPr lang="en-US" sz="1900" dirty="0"/>
              <a:t>. Macmillan Publishers Limited. Web. 25 Jan. 2016. &lt;http://www.nature.com.ezproxy1.lib.asu.edu/nature/journal/v412/n6844/full/412311a0.html&gt;.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78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1872" y="5810490"/>
            <a:ext cx="8291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*2sd based of IRMM-14 at 250 ppb with n=22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275917"/>
              </p:ext>
            </p:extLst>
          </p:nvPr>
        </p:nvGraphicFramePr>
        <p:xfrm>
          <a:off x="1261872" y="1691322"/>
          <a:ext cx="8917827" cy="403083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638281">
                  <a:extLst>
                    <a:ext uri="{9D8B030D-6E8A-4147-A177-3AD203B41FA5}">
                      <a16:colId xmlns:a16="http://schemas.microsoft.com/office/drawing/2014/main" val="1263689026"/>
                    </a:ext>
                  </a:extLst>
                </a:gridCol>
                <a:gridCol w="1046591">
                  <a:extLst>
                    <a:ext uri="{9D8B030D-6E8A-4147-A177-3AD203B41FA5}">
                      <a16:colId xmlns:a16="http://schemas.microsoft.com/office/drawing/2014/main" val="1077170514"/>
                    </a:ext>
                  </a:extLst>
                </a:gridCol>
                <a:gridCol w="1046591">
                  <a:extLst>
                    <a:ext uri="{9D8B030D-6E8A-4147-A177-3AD203B41FA5}">
                      <a16:colId xmlns:a16="http://schemas.microsoft.com/office/drawing/2014/main" val="1101722155"/>
                    </a:ext>
                  </a:extLst>
                </a:gridCol>
                <a:gridCol w="1046591">
                  <a:extLst>
                    <a:ext uri="{9D8B030D-6E8A-4147-A177-3AD203B41FA5}">
                      <a16:colId xmlns:a16="http://schemas.microsoft.com/office/drawing/2014/main" val="2538930030"/>
                    </a:ext>
                  </a:extLst>
                </a:gridCol>
                <a:gridCol w="1046591">
                  <a:extLst>
                    <a:ext uri="{9D8B030D-6E8A-4147-A177-3AD203B41FA5}">
                      <a16:colId xmlns:a16="http://schemas.microsoft.com/office/drawing/2014/main" val="874243501"/>
                    </a:ext>
                  </a:extLst>
                </a:gridCol>
                <a:gridCol w="1046591">
                  <a:extLst>
                    <a:ext uri="{9D8B030D-6E8A-4147-A177-3AD203B41FA5}">
                      <a16:colId xmlns:a16="http://schemas.microsoft.com/office/drawing/2014/main" val="2050969197"/>
                    </a:ext>
                  </a:extLst>
                </a:gridCol>
                <a:gridCol w="1046591">
                  <a:extLst>
                    <a:ext uri="{9D8B030D-6E8A-4147-A177-3AD203B41FA5}">
                      <a16:colId xmlns:a16="http://schemas.microsoft.com/office/drawing/2014/main" val="1178000961"/>
                    </a:ext>
                  </a:extLst>
                </a:gridCol>
              </a:tblGrid>
              <a:tr h="575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Samples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u="none" strike="noStrike">
                          <a:effectLst/>
                        </a:rPr>
                        <a:t>δ56/54</a:t>
                      </a:r>
                      <a:r>
                        <a:rPr lang="en-US" sz="1600" u="none" strike="noStrike">
                          <a:effectLst/>
                        </a:rPr>
                        <a:t>Fe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2sd*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u="none" strike="noStrike">
                          <a:effectLst/>
                        </a:rPr>
                        <a:t>δ57/54</a:t>
                      </a:r>
                      <a:r>
                        <a:rPr lang="en-US" sz="1600" u="none" strike="noStrike">
                          <a:effectLst/>
                        </a:rPr>
                        <a:t>Fe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2sd*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u="none" strike="noStrike">
                          <a:effectLst/>
                        </a:rPr>
                        <a:t>Δ57/54</a:t>
                      </a:r>
                      <a:r>
                        <a:rPr lang="en-US" sz="1600" u="none" strike="noStrike">
                          <a:effectLst/>
                        </a:rPr>
                        <a:t>Fe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2sd*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1854933"/>
                  </a:ext>
                </a:extLst>
              </a:tr>
              <a:tr h="575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Allende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0.01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0.05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0.05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0.08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0.01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0.01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5775099"/>
                  </a:ext>
                </a:extLst>
              </a:tr>
              <a:tr h="575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BCR-2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0.19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0.05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0.3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0.08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0.01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0.01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612041"/>
                  </a:ext>
                </a:extLst>
              </a:tr>
              <a:tr h="575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NWA 1670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0.14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0.05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0.22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0.08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0.01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0.01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311671"/>
                  </a:ext>
                </a:extLst>
              </a:tr>
              <a:tr h="575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NWA 2999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0.12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0.05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0.16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0.08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0.01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0.01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731706"/>
                  </a:ext>
                </a:extLst>
              </a:tr>
              <a:tr h="575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NWA 4590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0.79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0.05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1.17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0.08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0.01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0.01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749998"/>
                  </a:ext>
                </a:extLst>
              </a:tr>
              <a:tr h="575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NWA 2976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0.14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0.05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0.18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0.08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0.01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0.01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517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109880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677</TotalTime>
  <Words>463</Words>
  <Application>Microsoft Office PowerPoint</Application>
  <PresentationFormat>Widescreen</PresentationFormat>
  <Paragraphs>112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Schoolbook</vt:lpstr>
      <vt:lpstr>Times New Roman</vt:lpstr>
      <vt:lpstr>Wingdings 2</vt:lpstr>
      <vt:lpstr>View</vt:lpstr>
      <vt:lpstr>Iron Isotopes in Achondrite Meteorites</vt:lpstr>
      <vt:lpstr>Motivation</vt:lpstr>
      <vt:lpstr>Methods</vt:lpstr>
      <vt:lpstr>Samples</vt:lpstr>
      <vt:lpstr>Geostandards</vt:lpstr>
      <vt:lpstr>PowerPoint Presentation</vt:lpstr>
      <vt:lpstr>Conclusions/Further Research</vt:lpstr>
      <vt:lpstr>References</vt:lpstr>
      <vt:lpstr>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Iron Isotopes in Achodrite Meteorites</dc:title>
  <dc:creator>Elizabeth Dybal</dc:creator>
  <cp:lastModifiedBy>Elizabeth Dybal</cp:lastModifiedBy>
  <cp:revision>60</cp:revision>
  <dcterms:created xsi:type="dcterms:W3CDTF">2016-04-05T17:52:01Z</dcterms:created>
  <dcterms:modified xsi:type="dcterms:W3CDTF">2016-04-07T05:32:17Z</dcterms:modified>
</cp:coreProperties>
</file>